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921625" cy="11880850"/>
  <p:notesSz cx="7315200" cy="9601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6">
          <p15:clr>
            <a:srgbClr val="A4A3A4"/>
          </p15:clr>
        </p15:guide>
        <p15:guide id="2" pos="24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>
      <p:cViewPr>
        <p:scale>
          <a:sx n="75" d="100"/>
          <a:sy n="75" d="100"/>
        </p:scale>
        <p:origin x="3408" y="54"/>
      </p:cViewPr>
      <p:guideLst>
        <p:guide orient="horz" pos="3746"/>
        <p:guide pos="24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/>
          <a:lstStyle>
            <a:lvl1pPr algn="r">
              <a:defRPr sz="1200"/>
            </a:lvl1pPr>
          </a:lstStyle>
          <a:p>
            <a:fld id="{3F86B7EE-9646-4AFD-BADA-1E474DB1581E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119475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 anchor="b"/>
          <a:lstStyle>
            <a:lvl1pPr algn="r">
              <a:defRPr sz="1200"/>
            </a:lvl1pPr>
          </a:lstStyle>
          <a:p>
            <a:fld id="{C54BA8A1-3767-4884-9180-623171E1D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88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/>
          <a:lstStyle>
            <a:lvl1pPr algn="r">
              <a:defRPr sz="1200"/>
            </a:lvl1pPr>
          </a:lstStyle>
          <a:p>
            <a:fld id="{3C4C160D-A834-4719-9263-F2BFD50CF58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722313"/>
            <a:ext cx="2400300" cy="3598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0" tIns="46300" rIns="92600" bIns="4630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2600" tIns="46300" rIns="92600" bIns="463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119475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2600" tIns="46300" rIns="92600" bIns="46300" rtlCol="0" anchor="b"/>
          <a:lstStyle>
            <a:lvl1pPr algn="r">
              <a:defRPr sz="1200"/>
            </a:lvl1pPr>
          </a:lstStyle>
          <a:p>
            <a:fld id="{CBD1FB42-76D1-4E20-9DA8-9D692AD17F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58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7450" y="722313"/>
            <a:ext cx="2400300" cy="35988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sz="11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1FB42-76D1-4E20-9DA8-9D692AD17FD6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94125" y="3690767"/>
            <a:ext cx="6733381" cy="254668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8244" y="6732483"/>
            <a:ext cx="5545138" cy="30362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743178" y="475788"/>
            <a:ext cx="1782366" cy="1013722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6081" y="475788"/>
            <a:ext cx="5215070" cy="1013722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5757" y="7634549"/>
            <a:ext cx="6733381" cy="235967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5757" y="5035610"/>
            <a:ext cx="6733381" cy="2598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6081" y="2772199"/>
            <a:ext cx="3498718" cy="78408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026826" y="2772199"/>
            <a:ext cx="3498718" cy="78408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6082" y="2659441"/>
            <a:ext cx="3500093" cy="11083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6082" y="3767769"/>
            <a:ext cx="3500093" cy="68452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024076" y="2659441"/>
            <a:ext cx="3501468" cy="11083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024076" y="3767769"/>
            <a:ext cx="3501468" cy="68452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082" y="473036"/>
            <a:ext cx="2606160" cy="20131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97138" y="473036"/>
            <a:ext cx="4428409" cy="101399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96082" y="2486177"/>
            <a:ext cx="2606160" cy="81268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52694" y="8316598"/>
            <a:ext cx="4752975" cy="9818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52694" y="1061573"/>
            <a:ext cx="4752975" cy="71285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52694" y="9298421"/>
            <a:ext cx="4752975" cy="1394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6084" y="475785"/>
            <a:ext cx="7129463" cy="1980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6084" y="2772199"/>
            <a:ext cx="7129463" cy="7840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96081" y="11011795"/>
            <a:ext cx="1848379" cy="632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2735-5ED0-490B-A8D1-F49666B19004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706558" y="11011795"/>
            <a:ext cx="2508515" cy="632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677168" y="11011795"/>
            <a:ext cx="1848379" cy="632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205B1-0E19-41EE-8D86-E77962F4E7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vebatteryusa.co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圆角矩形 8"/>
          <p:cNvSpPr/>
          <p:nvPr/>
        </p:nvSpPr>
        <p:spPr>
          <a:xfrm>
            <a:off x="320451" y="153947"/>
            <a:ext cx="7426575" cy="154764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zh-C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17474" y="1797021"/>
            <a:ext cx="7426575" cy="9644130"/>
          </a:xfrm>
          <a:prstGeom prst="roundRect">
            <a:avLst>
              <a:gd name="adj" fmla="val 3275"/>
            </a:avLst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zh-C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2419" y="1930926"/>
            <a:ext cx="12410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Specifications</a:t>
            </a:r>
          </a:p>
        </p:txBody>
      </p:sp>
      <p:sp>
        <p:nvSpPr>
          <p:cNvPr id="76" name="矩形 75"/>
          <p:cNvSpPr/>
          <p:nvPr/>
        </p:nvSpPr>
        <p:spPr>
          <a:xfrm rot="10800000">
            <a:off x="0" y="7884641"/>
            <a:ext cx="338554" cy="3556510"/>
          </a:xfrm>
          <a:prstGeom prst="rect">
            <a:avLst/>
          </a:prstGeom>
        </p:spPr>
        <p:txBody>
          <a:bodyPr vert="vert" wrap="square" anchor="t">
            <a:spAutoFit/>
          </a:bodyPr>
          <a:lstStyle/>
          <a:p>
            <a:r>
              <a:rPr lang="en-US" altLang="zh-CN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2015 EVE Energy Company . All Rights Reserved.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5028" y="1116819"/>
            <a:ext cx="1839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 C40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474" y="11447002"/>
            <a:ext cx="7426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more details, please contact: </a:t>
            </a:r>
            <a:r>
              <a:rPr lang="en-US" sz="11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 Energy North America, 46 Village Pointe Dr, Powell, Ohio, 43065</a:t>
            </a:r>
          </a:p>
          <a:p>
            <a:r>
              <a:rPr lang="en-US" sz="11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11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info@evebatteryusa.com</a:t>
            </a:r>
            <a:r>
              <a:rPr lang="en-US" sz="11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Phone: 614.389.2552 </a:t>
            </a:r>
          </a:p>
        </p:txBody>
      </p:sp>
      <p:sp>
        <p:nvSpPr>
          <p:cNvPr id="67" name="矩形 15">
            <a:extLst>
              <a:ext uri="{FF2B5EF4-FFF2-40B4-BE49-F238E27FC236}">
                <a16:creationId xmlns:a16="http://schemas.microsoft.com/office/drawing/2014/main" id="{EAA3C500-FB78-4157-8B2F-B4E91BFE4FFC}"/>
              </a:ext>
            </a:extLst>
          </p:cNvPr>
          <p:cNvSpPr/>
          <p:nvPr/>
        </p:nvSpPr>
        <p:spPr>
          <a:xfrm>
            <a:off x="338555" y="7155821"/>
            <a:ext cx="1534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(mm)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CA2497-6E0F-4C0F-8EEA-BDB043523D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19" y="350038"/>
            <a:ext cx="2428623" cy="1155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F43ADF26-E01E-41FF-9B38-2DC315B3D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29343"/>
              </p:ext>
            </p:extLst>
          </p:nvPr>
        </p:nvGraphicFramePr>
        <p:xfrm>
          <a:off x="432419" y="2244554"/>
          <a:ext cx="7171731" cy="48158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448273">
                  <a:extLst>
                    <a:ext uri="{9D8B030D-6E8A-4147-A177-3AD203B41FA5}">
                      <a16:colId xmlns:a16="http://schemas.microsoft.com/office/drawing/2014/main" val="29569123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313989753"/>
                    </a:ext>
                  </a:extLst>
                </a:gridCol>
                <a:gridCol w="2779242">
                  <a:extLst>
                    <a:ext uri="{9D8B030D-6E8A-4147-A177-3AD203B41FA5}">
                      <a16:colId xmlns:a16="http://schemas.microsoft.com/office/drawing/2014/main" val="20867038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68676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Nominal Capacity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0.33C, 25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C, 2.5~3.65V</a:t>
                      </a:r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76538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Nominal Energy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19.5Ah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0.33C, 25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C, 2.5~3.65V</a:t>
                      </a:r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35339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Initial 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2mΩ</a:t>
                      </a:r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AC, 1kHz, 30% SOC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7992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Nominal Voltage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802055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8015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Charging Cut-off Voltage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60585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Discharging Cut-off Voltage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2.5V (T&gt;0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2.0V (T</a:t>
                      </a:r>
                      <a:r>
                        <a:rPr lang="zh-CN" alt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68344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Cont. Charging Current</a:t>
                      </a:r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26318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Cont. Discharging Current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6859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Cycling Performance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cycles (25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 cycles (45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37254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Temperature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Charging (0~50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Discharging (-20~60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27280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Storage Temperature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 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(0~45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month (-20~45</a:t>
                      </a:r>
                      <a:r>
                        <a:rPr lang="en-US" sz="1400" b="0" baseline="5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401645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98D12D8-252F-4F81-8B4D-D37E66E91A60}"/>
              </a:ext>
            </a:extLst>
          </p:cNvPr>
          <p:cNvSpPr txBox="1"/>
          <p:nvPr/>
        </p:nvSpPr>
        <p:spPr>
          <a:xfrm>
            <a:off x="4680892" y="148096"/>
            <a:ext cx="306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Lithium Iron Phosphate Cell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C37A647-6FC2-46D1-A042-80217694FA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0520" y="7463598"/>
            <a:ext cx="5060583" cy="22608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21BCAB-869C-4CBD-B530-ADE191D955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2908" y="9724417"/>
            <a:ext cx="2060082" cy="17167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3761B89-F8AF-404B-BB4E-736972D443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8636" y="9724417"/>
            <a:ext cx="2060081" cy="17167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headEnd type="stealth"/>
          <a:tailEnd type="stealt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158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IT</dc:creator>
  <cp:lastModifiedBy>Henry Gao</cp:lastModifiedBy>
  <cp:revision>306</cp:revision>
  <cp:lastPrinted>2020-04-05T23:32:38Z</cp:lastPrinted>
  <dcterms:created xsi:type="dcterms:W3CDTF">2014-06-10T05:40:00Z</dcterms:created>
  <dcterms:modified xsi:type="dcterms:W3CDTF">2022-03-15T18:39:06Z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